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sldIdLst>
    <p:sldId id="288" r:id="rId2"/>
    <p:sldId id="259" r:id="rId3"/>
    <p:sldId id="276" r:id="rId4"/>
    <p:sldId id="277" r:id="rId5"/>
    <p:sldId id="278" r:id="rId6"/>
    <p:sldId id="286" r:id="rId7"/>
    <p:sldId id="279" r:id="rId8"/>
    <p:sldId id="281" r:id="rId9"/>
    <p:sldId id="282" r:id="rId10"/>
    <p:sldId id="280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996633"/>
    <a:srgbClr val="FBFBFB"/>
    <a:srgbClr val="CCFFCC"/>
    <a:srgbClr val="FFFFFF"/>
    <a:srgbClr val="FF0066"/>
    <a:srgbClr val="FF9900"/>
    <a:srgbClr val="9966FF"/>
    <a:srgbClr val="00FFFF"/>
    <a:srgbClr val="030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FF8600"/>
                </a:solidFill>
              </a:rPr>
              <a:pPr/>
              <a:t>28/06/2014</a:t>
            </a:fld>
            <a:endParaRPr lang="es-MX" dirty="0">
              <a:solidFill>
                <a:srgbClr val="FF86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 dirty="0">
              <a:solidFill>
                <a:srgbClr val="FF8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DA7B12-A6D8-4EA1-88FB-C276975C946F}" type="slidenum">
              <a:rPr lang="es-MX" smtClean="0">
                <a:solidFill>
                  <a:srgbClr val="FF8600"/>
                </a:solidFill>
              </a:rPr>
              <a:pPr/>
              <a:t>‹Nº›</a:t>
            </a:fld>
            <a:endParaRPr lang="es-MX" dirty="0">
              <a:solidFill>
                <a:srgbClr val="FF86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89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610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23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9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603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429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591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396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27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41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20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13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2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848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7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3970-5F0F-423D-AC32-CBFDE2F970D9}" type="datetimeFigureOut">
              <a:rPr lang="es-MX" smtClean="0">
                <a:solidFill>
                  <a:srgbClr val="283138"/>
                </a:solidFill>
              </a:rPr>
              <a:pPr/>
              <a:t>28/06/2014</a:t>
            </a:fld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>
              <a:solidFill>
                <a:srgbClr val="28313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A7B12-A6D8-4EA1-88FB-C276975C946F}" type="slidenum">
              <a:rPr lang="es-MX" smtClean="0">
                <a:solidFill>
                  <a:srgbClr val="283138"/>
                </a:solidFill>
              </a:rPr>
              <a:pPr/>
              <a:t>‹Nº›</a:t>
            </a:fld>
            <a:endParaRPr lang="es-MX" dirty="0">
              <a:solidFill>
                <a:srgbClr val="2831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20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65C36F-B675-4BC8-9E63-4E2725DF9CD6}" type="datetimeFigureOut">
              <a:rPr lang="es-MX" smtClean="0"/>
              <a:t>28/06/2014</a:t>
            </a:fld>
            <a:endParaRPr lang="es-MX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4C5EC0-B6C0-4228-AB77-89FEA4BD43CC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007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833005"/>
            <a:ext cx="9601196" cy="1540041"/>
          </a:xfrm>
        </p:spPr>
        <p:txBody>
          <a:bodyPr>
            <a:normAutofit fontScale="90000"/>
          </a:bodyPr>
          <a:lstStyle/>
          <a:p>
            <a:pPr lvl="0" defTabSz="914400">
              <a:spcBef>
                <a:spcPts val="0"/>
              </a:spcBef>
            </a:pPr>
            <a: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Colegio de B</a:t>
            </a:r>
            <a:r>
              <a:rPr lang="es-MX" sz="2700" b="1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achilleres </a:t>
            </a:r>
            <a: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</a:t>
            </a:r>
            <a:r>
              <a:rPr lang="es-MX" sz="2700" b="1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 </a:t>
            </a:r>
            <a: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Tlaxcala</a:t>
            </a:r>
            <a:b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Plantel 12 , </a:t>
            </a:r>
            <a:r>
              <a:rPr lang="es-MX" sz="2700" b="1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Santa Cruz </a:t>
            </a:r>
            <a:r>
              <a:rPr lang="es-MX" sz="2700" b="1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Tlaxcala</a:t>
            </a:r>
            <a:r>
              <a:rPr lang="es-MX" sz="2700" b="1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s-MX" sz="2800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i="1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800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2800" i="1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700" b="1" i="1" u="sng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Taller de </a:t>
            </a:r>
            <a:r>
              <a:rPr lang="es-MX" sz="27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</a:t>
            </a:r>
            <a:r>
              <a:rPr lang="es-MX" sz="2700" b="1" i="1" u="sng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MX" sz="27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Redacción </a:t>
            </a:r>
            <a:r>
              <a:rPr lang="es-MX" sz="2700" b="1" i="1" u="sng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MX" sz="49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725374"/>
            <a:ext cx="9601197" cy="3386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Presenta: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Brenda Karen Muñoz García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María de los Ángeles Cuamatzi </a:t>
            </a: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Hernández.</a:t>
            </a:r>
            <a:endParaRPr lang="es-MX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MX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Docente</a:t>
            </a:r>
            <a:r>
              <a:rPr lang="es-MX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Lic. María Elena Olivares Nochebuena</a:t>
            </a:r>
          </a:p>
          <a:p>
            <a:pPr marL="0" indent="0" algn="ctr">
              <a:buNone/>
            </a:pPr>
            <a:r>
              <a:rPr lang="es-MX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Turno: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Matutino </a:t>
            </a:r>
          </a:p>
          <a:p>
            <a:pPr marL="0" indent="0" algn="ctr">
              <a:buNone/>
            </a:pPr>
            <a:r>
              <a:rPr lang="es-MX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Grupo</a:t>
            </a:r>
            <a:r>
              <a:rPr lang="es-MX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: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201 </a:t>
            </a:r>
            <a:endParaRPr lang="es-MX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es-MX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es-MX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Semestre </a:t>
            </a:r>
            <a:r>
              <a:rPr lang="es-MX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2014-A</a:t>
            </a:r>
          </a:p>
          <a:p>
            <a:pPr algn="ctr"/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887" y="833005"/>
            <a:ext cx="979881" cy="10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6378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712" y="1605072"/>
            <a:ext cx="6241816" cy="182367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Canción</a:t>
            </a:r>
            <a:r>
              <a:rPr lang="es-MX" b="1" dirty="0"/>
              <a:t/>
            </a:r>
            <a:br>
              <a:rPr lang="es-MX" b="1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b="1" dirty="0" smtClean="0"/>
              <a:t>“</a:t>
            </a:r>
            <a:r>
              <a:rPr lang="es-MX" sz="2700" b="1" i="1" dirty="0" smtClean="0"/>
              <a:t>Son sonidos articulados de la voz como la expresión de sentimientos, anhelos, recuerdos, vivencias, reflexiones, pensamientos, proyecciones es la unión de la poesía y la música”.</a:t>
            </a:r>
            <a:endParaRPr lang="es-MX" sz="2700" b="1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57481" y="3566532"/>
            <a:ext cx="6418278" cy="2844800"/>
          </a:xfrm>
        </p:spPr>
        <p:txBody>
          <a:bodyPr>
            <a:noAutofit/>
          </a:bodyPr>
          <a:lstStyle/>
          <a:p>
            <a:pPr algn="l"/>
            <a:r>
              <a:rPr lang="es-MX" dirty="0" smtClean="0"/>
              <a:t> </a:t>
            </a:r>
            <a:r>
              <a:rPr lang="es-MX" sz="2400" b="1" dirty="0" smtClean="0">
                <a:solidFill>
                  <a:srgbClr val="FF00FF"/>
                </a:solidFill>
              </a:rPr>
              <a:t>Características internas </a:t>
            </a:r>
          </a:p>
          <a:p>
            <a:pPr algn="l"/>
            <a:r>
              <a:rPr lang="es-MX" sz="2800" b="1" i="1" dirty="0">
                <a:solidFill>
                  <a:schemeClr val="tx1"/>
                </a:solidFill>
              </a:rPr>
              <a:t></a:t>
            </a:r>
            <a:r>
              <a:rPr lang="es-MX" sz="2400" b="1" i="1" dirty="0">
                <a:solidFill>
                  <a:schemeClr val="tx1"/>
                </a:solidFill>
              </a:rPr>
              <a:t>Es </a:t>
            </a:r>
            <a:r>
              <a:rPr lang="es-MX" sz="2400" b="1" i="1" dirty="0" smtClean="0">
                <a:solidFill>
                  <a:schemeClr val="tx1"/>
                </a:solidFill>
              </a:rPr>
              <a:t>de genero lirico.</a:t>
            </a:r>
          </a:p>
          <a:p>
            <a:pPr algn="l"/>
            <a:endParaRPr lang="es-MX" sz="2400" b="1" i="1" dirty="0" smtClean="0">
              <a:solidFill>
                <a:schemeClr val="tx1"/>
              </a:solidFill>
            </a:endParaRPr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externas 	</a:t>
            </a:r>
          </a:p>
          <a:p>
            <a:pPr algn="l"/>
            <a:r>
              <a:rPr lang="es-MX" sz="2400" b="1" dirty="0" smtClean="0"/>
              <a:t> </a:t>
            </a:r>
            <a:r>
              <a:rPr lang="es-MX" sz="2400" b="1" i="1" dirty="0" smtClean="0"/>
              <a:t>Esta escrito en verso.</a:t>
            </a:r>
          </a:p>
          <a:p>
            <a:endParaRPr lang="es-MX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5" b="2194"/>
          <a:stretch/>
        </p:blipFill>
        <p:spPr>
          <a:xfrm>
            <a:off x="8076383" y="1991141"/>
            <a:ext cx="3059255" cy="3883898"/>
          </a:xfrm>
          <a:prstGeom prst="rect">
            <a:avLst/>
          </a:prstGeom>
          <a:ln w="127000" cap="rnd">
            <a:solidFill>
              <a:srgbClr val="FBFBFB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7507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968" y="1524293"/>
            <a:ext cx="62418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Adivinanza  </a:t>
            </a:r>
            <a:r>
              <a:rPr lang="es-MX" sz="3100" b="1" dirty="0" smtClean="0"/>
              <a:t/>
            </a:r>
            <a:br>
              <a:rPr lang="es-MX" sz="3100" b="1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b="1" i="1" dirty="0" smtClean="0"/>
              <a:t>“Es </a:t>
            </a:r>
            <a:r>
              <a:rPr lang="es-MX" b="1" i="1" dirty="0"/>
              <a:t>un tipo de acertijo cuyo enunciado se formula en forma de </a:t>
            </a:r>
            <a:r>
              <a:rPr lang="es-MX" b="1" i="1" dirty="0" smtClean="0"/>
              <a:t>rima”.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25968" y="3058897"/>
            <a:ext cx="6241816" cy="2995863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rgbClr val="FF00FF"/>
                </a:solidFill>
              </a:rPr>
              <a:t>Características </a:t>
            </a:r>
            <a:r>
              <a:rPr lang="es-MX" sz="2400" b="1" dirty="0" smtClean="0">
                <a:solidFill>
                  <a:srgbClr val="FF00FF"/>
                </a:solidFill>
              </a:rPr>
              <a:t>internas</a:t>
            </a:r>
            <a:endParaRPr lang="es-MX" sz="2400" b="1" dirty="0">
              <a:solidFill>
                <a:srgbClr val="FF00FF"/>
              </a:solidFill>
            </a:endParaRPr>
          </a:p>
          <a:p>
            <a:pPr algn="l"/>
            <a:r>
              <a:rPr lang="es-MX" sz="2400" b="1" i="1" dirty="0"/>
              <a:t>  </a:t>
            </a:r>
            <a:r>
              <a:rPr lang="es-MX" sz="2400" b="1" i="1" dirty="0" smtClean="0"/>
              <a:t>Es de genero narrativo.</a:t>
            </a:r>
          </a:p>
          <a:p>
            <a:pPr algn="l"/>
            <a:endParaRPr lang="es-MX" sz="2400" b="1" i="1" dirty="0" smtClean="0"/>
          </a:p>
          <a:p>
            <a:pPr algn="l"/>
            <a:r>
              <a:rPr lang="es-MX" sz="2400" b="1" i="1" dirty="0" smtClean="0"/>
              <a:t> </a:t>
            </a:r>
            <a:r>
              <a:rPr lang="es-MX" sz="2400" b="1" dirty="0" smtClean="0">
                <a:solidFill>
                  <a:srgbClr val="FF00FF"/>
                </a:solidFill>
              </a:rPr>
              <a:t>Características externas</a:t>
            </a:r>
            <a:endParaRPr lang="es-MX" sz="2400" b="1" dirty="0">
              <a:solidFill>
                <a:srgbClr val="FF00FF"/>
              </a:solidFill>
            </a:endParaRPr>
          </a:p>
          <a:p>
            <a:pPr algn="l"/>
            <a:r>
              <a:rPr lang="es-MX" sz="2000" b="1" dirty="0"/>
              <a:t>  </a:t>
            </a:r>
            <a:r>
              <a:rPr lang="es-MX" sz="2400" b="1" i="1" dirty="0"/>
              <a:t>Ser escrito en verso.</a:t>
            </a:r>
          </a:p>
          <a:p>
            <a:endParaRPr lang="es-MX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69" y="2679199"/>
            <a:ext cx="4036510" cy="2857305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2939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9560" y="2419319"/>
            <a:ext cx="6725652" cy="113609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Historieta </a:t>
            </a:r>
            <a:r>
              <a:rPr lang="es-MX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MX" sz="4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2700" b="1" dirty="0"/>
              <a:t/>
            </a:r>
            <a:br>
              <a:rPr lang="es-MX" sz="2700" b="1" dirty="0"/>
            </a:br>
            <a:r>
              <a:rPr lang="es-MX" sz="2700" b="1" dirty="0" smtClean="0"/>
              <a:t>“</a:t>
            </a:r>
            <a:r>
              <a:rPr lang="es-MX" sz="2700" b="1" i="1" dirty="0" smtClean="0"/>
              <a:t>Es </a:t>
            </a:r>
            <a:r>
              <a:rPr lang="es-MX" sz="2700" b="1" i="1" dirty="0"/>
              <a:t>un medio de expresión y difusión masiva que ajustan textos con elementos gráficos ya sean palabras u onomatopeyas, y tiene un carácter </a:t>
            </a:r>
            <a:r>
              <a:rPr lang="es-MX" sz="2700" b="1" i="1" dirty="0" smtClean="0"/>
              <a:t>narrativo”.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959561" y="3361993"/>
            <a:ext cx="6725652" cy="3296653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internas</a:t>
            </a:r>
          </a:p>
          <a:p>
            <a:pPr algn="l"/>
            <a:r>
              <a:rPr lang="es-MX" sz="2400" b="1" i="1" dirty="0" smtClean="0"/>
              <a:t>  Es de genero narrativo.</a:t>
            </a:r>
          </a:p>
          <a:p>
            <a:pPr algn="l"/>
            <a:endParaRPr lang="es-MX" sz="2400" b="1" i="1" dirty="0" smtClean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externas</a:t>
            </a:r>
          </a:p>
          <a:p>
            <a:pPr algn="l"/>
            <a:r>
              <a:rPr lang="es-MX" sz="2400" b="1" dirty="0" smtClean="0"/>
              <a:t> </a:t>
            </a:r>
            <a:r>
              <a:rPr lang="es-MX" sz="2400" b="1" i="1" dirty="0" smtClean="0"/>
              <a:t>Escrito en diálogos. </a:t>
            </a:r>
          </a:p>
          <a:p>
            <a:pPr algn="l"/>
            <a:endParaRPr lang="es-MX" sz="1400" dirty="0"/>
          </a:p>
          <a:p>
            <a:endParaRPr lang="es-MX" sz="1050" dirty="0"/>
          </a:p>
        </p:txBody>
      </p:sp>
      <p:pic>
        <p:nvPicPr>
          <p:cNvPr id="7" name="Marcador de posición de imagen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6" b="4966"/>
          <a:stretch>
            <a:fillRect/>
          </a:stretch>
        </p:blipFill>
        <p:spPr>
          <a:xfrm>
            <a:off x="7578247" y="2622719"/>
            <a:ext cx="3531291" cy="47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08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1379174"/>
            <a:ext cx="9601196" cy="1303867"/>
          </a:xfrm>
        </p:spPr>
        <p:txBody>
          <a:bodyPr>
            <a:normAutofit/>
          </a:bodyPr>
          <a:lstStyle/>
          <a:p>
            <a:r>
              <a:rPr lang="es-MX" sz="4000" b="1" i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Bibliografías</a:t>
            </a:r>
            <a:endParaRPr lang="es-MX" sz="4000" b="1" i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i="1" dirty="0"/>
              <a:t>tallerdelecturayredacciondosenlinea.blogspot.com/.../</a:t>
            </a:r>
            <a:r>
              <a:rPr lang="es-MX" b="1" i="1" dirty="0" smtClean="0"/>
              <a:t>textos-recreativos.ht</a:t>
            </a:r>
          </a:p>
          <a:p>
            <a:r>
              <a:rPr lang="es-MX" b="1" i="1" dirty="0" smtClean="0"/>
              <a:t>aprendiendodelostextos.blogspot.com/p/textos-recreativos.html</a:t>
            </a:r>
          </a:p>
          <a:p>
            <a:r>
              <a:rPr lang="es-MX" b="1" i="1" dirty="0"/>
              <a:t>tallerdelecturayredacciondosunivia.wordpress.com</a:t>
            </a:r>
            <a:r>
              <a:rPr lang="es-MX" b="1" i="1" dirty="0" smtClean="0"/>
              <a:t>/.../clasificación-de-los</a:t>
            </a:r>
          </a:p>
          <a:p>
            <a:r>
              <a:rPr lang="es-MX" b="1" i="1" dirty="0" smtClean="0"/>
              <a:t>tallerdelecyredac.blogspot.com/p/textos-recreativos.html</a:t>
            </a:r>
          </a:p>
          <a:p>
            <a:r>
              <a:rPr lang="es-MX" b="1" i="1" dirty="0"/>
              <a:t>tallerdelectura-textos-recreativos.blogspot.com/</a:t>
            </a:r>
          </a:p>
        </p:txBody>
      </p:sp>
    </p:spTree>
    <p:extLst>
      <p:ext uri="{BB962C8B-B14F-4D97-AF65-F5344CB8AC3E}">
        <p14:creationId xmlns:p14="http://schemas.microsoft.com/office/powerpoint/2010/main" val="151152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1963" y="1145955"/>
            <a:ext cx="10018713" cy="1752599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Textos Recreativos</a:t>
            </a:r>
            <a:endParaRPr lang="es-MX" sz="3600" b="1" i="1" dirty="0">
              <a:solidFill>
                <a:srgbClr val="99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351963" y="2634915"/>
            <a:ext cx="10018713" cy="3284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i="1" dirty="0" smtClean="0"/>
              <a:t>“Son </a:t>
            </a:r>
            <a:r>
              <a:rPr lang="es-MX" b="1" i="1" dirty="0"/>
              <a:t>aquellos que permiten el desarrollo de la imaginación y nos ayudan a realizar escritos divertidos, rítmicos e interesantes. T</a:t>
            </a:r>
            <a:r>
              <a:rPr lang="es-MX" b="1" i="1" dirty="0" smtClean="0"/>
              <a:t>ienen </a:t>
            </a:r>
            <a:r>
              <a:rPr lang="es-MX" b="1" i="1" dirty="0"/>
              <a:t>como finalidad deleitar y entretener al </a:t>
            </a:r>
            <a:r>
              <a:rPr lang="es-MX" b="1" i="1" dirty="0" smtClean="0"/>
              <a:t>lector”.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803" y="3532746"/>
            <a:ext cx="3066554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7778" y="1633968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MX" sz="4000" b="1" i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</a:t>
            </a: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868431" y="2649704"/>
            <a:ext cx="4607188" cy="576262"/>
          </a:xfrm>
        </p:spPr>
        <p:txBody>
          <a:bodyPr/>
          <a:lstStyle/>
          <a:p>
            <a:r>
              <a:rPr lang="es-MX" sz="3200" b="1" dirty="0" smtClean="0">
                <a:solidFill>
                  <a:srgbClr val="FF00FF"/>
                </a:solidFill>
              </a:rPr>
              <a:t>Internas</a:t>
            </a:r>
            <a:endParaRPr lang="es-MX" sz="3200" b="1" dirty="0">
              <a:solidFill>
                <a:srgbClr val="FF00FF"/>
              </a:solidFill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half" idx="2"/>
          </p:nvPr>
        </p:nvSpPr>
        <p:spPr>
          <a:xfrm>
            <a:off x="1755483" y="3225966"/>
            <a:ext cx="4342893" cy="3354060"/>
          </a:xfrm>
        </p:spPr>
        <p:txBody>
          <a:bodyPr/>
          <a:lstStyle/>
          <a:p>
            <a:pPr marL="0" indent="0">
              <a:buNone/>
            </a:pPr>
            <a:r>
              <a:rPr lang="es-MX" b="1" i="1" dirty="0" smtClean="0"/>
              <a:t>Se </a:t>
            </a:r>
            <a:r>
              <a:rPr lang="es-MX" b="1" i="1" dirty="0"/>
              <a:t>refiere al tipo de género en el que esta presentado. </a:t>
            </a:r>
            <a:endParaRPr lang="es-MX" b="1" i="1" dirty="0" smtClean="0"/>
          </a:p>
          <a:p>
            <a:r>
              <a:rPr lang="es-MX" b="1" i="1" dirty="0"/>
              <a:t>Género </a:t>
            </a:r>
            <a:r>
              <a:rPr lang="es-MX" b="1" i="1" dirty="0" smtClean="0"/>
              <a:t>narrativo.</a:t>
            </a:r>
            <a:endParaRPr lang="es-MX" b="1" i="1" dirty="0"/>
          </a:p>
          <a:p>
            <a:r>
              <a:rPr lang="es-MX" b="1" i="1" dirty="0" smtClean="0"/>
              <a:t>Genero poético.</a:t>
            </a:r>
            <a:endParaRPr lang="es-MX" b="1" i="1" dirty="0"/>
          </a:p>
          <a:p>
            <a:r>
              <a:rPr lang="es-MX" b="1" i="1" dirty="0" smtClean="0"/>
              <a:t>Género dramático.</a:t>
            </a:r>
            <a:endParaRPr lang="es-MX" b="1" i="1" dirty="0"/>
          </a:p>
          <a:p>
            <a:endParaRPr lang="es-MX" i="1" dirty="0" smtClean="0"/>
          </a:p>
          <a:p>
            <a:pPr marL="0" indent="0">
              <a:buNone/>
            </a:pPr>
            <a:endParaRPr lang="es-MX" dirty="0"/>
          </a:p>
          <a:p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880487" y="2652461"/>
            <a:ext cx="4718304" cy="576262"/>
          </a:xfrm>
        </p:spPr>
        <p:txBody>
          <a:bodyPr/>
          <a:lstStyle/>
          <a:p>
            <a:r>
              <a:rPr lang="es-MX" sz="3200" b="1" dirty="0" smtClean="0">
                <a:solidFill>
                  <a:srgbClr val="FF00FF"/>
                </a:solidFill>
              </a:rPr>
              <a:t>Externas</a:t>
            </a:r>
            <a:endParaRPr lang="es-MX" sz="3200" b="1" dirty="0">
              <a:solidFill>
                <a:srgbClr val="FF00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880487" y="3225966"/>
            <a:ext cx="4232486" cy="2455862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es-MX" sz="2400" b="1" i="1" dirty="0"/>
              <a:t>Se refiere a la distribución del contenido.</a:t>
            </a:r>
          </a:p>
          <a:p>
            <a:r>
              <a:rPr lang="es-MX" sz="2400" b="1" i="1" dirty="0" smtClean="0"/>
              <a:t>Prosa.</a:t>
            </a:r>
            <a:endParaRPr lang="es-MX" sz="2400" b="1" i="1" dirty="0"/>
          </a:p>
          <a:p>
            <a:r>
              <a:rPr lang="es-MX" sz="2400" b="1" i="1" dirty="0" smtClean="0"/>
              <a:t>Verso.</a:t>
            </a:r>
            <a:endParaRPr lang="es-MX" sz="2400" b="1" i="1" dirty="0"/>
          </a:p>
          <a:p>
            <a:r>
              <a:rPr lang="es-MX" sz="2400" b="1" i="1" dirty="0" smtClean="0"/>
              <a:t>Dialogo.</a:t>
            </a:r>
            <a:endParaRPr lang="es-MX" sz="2400" b="1" i="1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93312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4613" y="1560459"/>
            <a:ext cx="3510546" cy="700400"/>
          </a:xfrm>
        </p:spPr>
        <p:txBody>
          <a:bodyPr>
            <a:normAutofit/>
          </a:bodyPr>
          <a:lstStyle/>
          <a:p>
            <a:r>
              <a:rPr lang="es-MX" sz="36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Clasificación</a:t>
            </a:r>
            <a:r>
              <a:rPr lang="es-MX" sz="3600" b="1" i="1" dirty="0" smtClean="0"/>
              <a:t> </a:t>
            </a:r>
            <a:endParaRPr lang="es-MX" sz="3600" b="1" i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573167" y="2735693"/>
            <a:ext cx="3992732" cy="576262"/>
          </a:xfrm>
        </p:spPr>
        <p:txBody>
          <a:bodyPr/>
          <a:lstStyle/>
          <a:p>
            <a:r>
              <a:rPr lang="es-MX" sz="3200" b="1" dirty="0" smtClean="0">
                <a:solidFill>
                  <a:srgbClr val="FF00FF"/>
                </a:solidFill>
              </a:rPr>
              <a:t>Literarios</a:t>
            </a:r>
            <a:endParaRPr lang="es-MX" sz="3200" b="1" dirty="0">
              <a:solidFill>
                <a:srgbClr val="FF00FF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573167" y="3311955"/>
            <a:ext cx="4342893" cy="3354060"/>
          </a:xfrm>
        </p:spPr>
        <p:txBody>
          <a:bodyPr>
            <a:normAutofit/>
          </a:bodyPr>
          <a:lstStyle/>
          <a:p>
            <a:r>
              <a:rPr lang="es-MX" sz="2400" b="1" i="1" dirty="0" smtClean="0"/>
              <a:t>Cuento.</a:t>
            </a:r>
          </a:p>
          <a:p>
            <a:r>
              <a:rPr lang="es-MX" sz="2400" b="1" i="1" dirty="0" smtClean="0"/>
              <a:t>Novela.</a:t>
            </a:r>
          </a:p>
          <a:p>
            <a:r>
              <a:rPr lang="es-MX" sz="2400" b="1" i="1" dirty="0" smtClean="0"/>
              <a:t>Entremés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740979" y="2735693"/>
            <a:ext cx="3999001" cy="576262"/>
          </a:xfrm>
        </p:spPr>
        <p:txBody>
          <a:bodyPr/>
          <a:lstStyle/>
          <a:p>
            <a:r>
              <a:rPr lang="es-MX" sz="3200" b="1" dirty="0" smtClean="0">
                <a:solidFill>
                  <a:srgbClr val="FF00FF"/>
                </a:solidFill>
              </a:rPr>
              <a:t>Populares</a:t>
            </a:r>
            <a:endParaRPr lang="es-MX" sz="3200" b="1" dirty="0">
              <a:solidFill>
                <a:srgbClr val="FF00FF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40979" y="3311955"/>
            <a:ext cx="4885270" cy="2632605"/>
          </a:xfrm>
        </p:spPr>
        <p:txBody>
          <a:bodyPr>
            <a:noAutofit/>
          </a:bodyPr>
          <a:lstStyle/>
          <a:p>
            <a:r>
              <a:rPr lang="es-MX" b="1" i="1" dirty="0" smtClean="0"/>
              <a:t>Chiste.</a:t>
            </a:r>
          </a:p>
          <a:p>
            <a:r>
              <a:rPr lang="es-MX" b="1" i="1" dirty="0" smtClean="0"/>
              <a:t>Refrán.</a:t>
            </a:r>
          </a:p>
          <a:p>
            <a:r>
              <a:rPr lang="es-MX" b="1" i="1" dirty="0" smtClean="0"/>
              <a:t>Canción.</a:t>
            </a:r>
          </a:p>
          <a:p>
            <a:r>
              <a:rPr lang="es-MX" b="1" i="1" dirty="0" smtClean="0"/>
              <a:t>Adivinanza.</a:t>
            </a:r>
          </a:p>
          <a:p>
            <a:r>
              <a:rPr lang="es-MX" b="1" i="1" dirty="0"/>
              <a:t> </a:t>
            </a:r>
            <a:r>
              <a:rPr lang="es-MX" b="1" i="1" dirty="0" smtClean="0"/>
              <a:t>Historieta.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408539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7472" y="964814"/>
            <a:ext cx="6241816" cy="1835706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Cuento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200" dirty="0"/>
              <a:t/>
            </a:r>
            <a:br>
              <a:rPr lang="es-MX" sz="2200" dirty="0"/>
            </a:br>
            <a:r>
              <a:rPr lang="es-MX" sz="2200" b="1" dirty="0" smtClean="0"/>
              <a:t>“</a:t>
            </a:r>
            <a:r>
              <a:rPr lang="es-MX" sz="2700" b="1" i="1" dirty="0" smtClean="0"/>
              <a:t>Relata un hecho ficticio, </a:t>
            </a:r>
            <a:r>
              <a:rPr lang="es-MX" sz="2700" b="1" i="1" dirty="0"/>
              <a:t>se crean personajes, situaciones, problemas y soluciones. Hay un narrador que presenta la </a:t>
            </a:r>
            <a:r>
              <a:rPr lang="es-MX" sz="2700" b="1" i="1" dirty="0" smtClean="0"/>
              <a:t>historia”.</a:t>
            </a:r>
            <a:endParaRPr lang="es-MX" sz="2700" b="1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25422" y="3229811"/>
            <a:ext cx="6825917" cy="3441031"/>
          </a:xfrm>
        </p:spPr>
        <p:txBody>
          <a:bodyPr>
            <a:noAutofit/>
          </a:bodyPr>
          <a:lstStyle/>
          <a:p>
            <a:pPr algn="l"/>
            <a:r>
              <a:rPr lang="es-MX" sz="2800" b="1" dirty="0">
                <a:solidFill>
                  <a:srgbClr val="FF00FF"/>
                </a:solidFill>
              </a:rPr>
              <a:t>Características internas</a:t>
            </a:r>
          </a:p>
          <a:p>
            <a:pPr algn="l"/>
            <a:r>
              <a:rPr lang="es-MX" sz="2400" b="1" i="1" dirty="0"/>
              <a:t>  Corresponde al género narrativo</a:t>
            </a:r>
            <a:r>
              <a:rPr lang="es-MX" sz="2400" b="1" i="1" dirty="0" smtClean="0"/>
              <a:t>.</a:t>
            </a:r>
          </a:p>
          <a:p>
            <a:pPr algn="l"/>
            <a:r>
              <a:rPr lang="es-MX" sz="2400" b="1" i="1" dirty="0" smtClean="0"/>
              <a:t> </a:t>
            </a:r>
            <a:endParaRPr lang="es-MX" sz="2400" b="1" i="1" dirty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</a:t>
            </a:r>
            <a:r>
              <a:rPr lang="es-MX" sz="2400" b="1" dirty="0">
                <a:solidFill>
                  <a:srgbClr val="FF00FF"/>
                </a:solidFill>
              </a:rPr>
              <a:t>externas</a:t>
            </a:r>
          </a:p>
          <a:p>
            <a:pPr algn="l"/>
            <a:r>
              <a:rPr lang="es-MX" sz="2400" b="1" i="1" dirty="0"/>
              <a:t>  </a:t>
            </a:r>
            <a:r>
              <a:rPr lang="es-MX" sz="2400" b="1" i="1" dirty="0" smtClean="0"/>
              <a:t>Esta escrito </a:t>
            </a:r>
            <a:r>
              <a:rPr lang="es-MX" sz="2400" b="1" i="1" dirty="0"/>
              <a:t>en </a:t>
            </a:r>
            <a:r>
              <a:rPr lang="es-MX" sz="2400" b="1" i="1" dirty="0" smtClean="0"/>
              <a:t>prosa.</a:t>
            </a:r>
            <a:endParaRPr lang="es-MX" sz="2400" b="1" i="1" dirty="0"/>
          </a:p>
          <a:p>
            <a:pPr algn="l"/>
            <a:endParaRPr lang="es-MX" sz="1600" dirty="0"/>
          </a:p>
          <a:p>
            <a:endParaRPr lang="es-MX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1" t="6017" r="5868"/>
          <a:stretch/>
        </p:blipFill>
        <p:spPr>
          <a:xfrm>
            <a:off x="7020647" y="2943617"/>
            <a:ext cx="4002257" cy="29134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99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6797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63425" y="1811642"/>
            <a:ext cx="62418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Novela</a:t>
            </a:r>
            <a: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es-MX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“</a:t>
            </a:r>
            <a:r>
              <a:rPr lang="es-MX" b="1" i="1" dirty="0" smtClean="0"/>
              <a:t>Narración mas extensa y compleja que el cuento, en la que aparece una trama complicada”.</a:t>
            </a:r>
            <a:r>
              <a:rPr lang="es-MX" b="1" dirty="0" smtClean="0"/>
              <a:t/>
            </a:r>
            <a:br>
              <a:rPr lang="es-MX" b="1" dirty="0" smtClean="0"/>
            </a:br>
            <a:endParaRPr lang="es-MX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64708" y="3183242"/>
            <a:ext cx="6240533" cy="2767263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internas </a:t>
            </a:r>
          </a:p>
          <a:p>
            <a:pPr algn="l"/>
            <a:r>
              <a:rPr lang="es-MX" sz="2400" b="1" i="1" dirty="0"/>
              <a:t> Corresponde </a:t>
            </a:r>
            <a:r>
              <a:rPr lang="es-MX" sz="2400" b="1" i="1" dirty="0" smtClean="0"/>
              <a:t>al género narrativo.</a:t>
            </a:r>
          </a:p>
          <a:p>
            <a:pPr algn="l"/>
            <a:endParaRPr lang="es-MX" sz="2400" b="1" i="1" dirty="0" smtClean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externas</a:t>
            </a:r>
          </a:p>
          <a:p>
            <a:pPr algn="l"/>
            <a:r>
              <a:rPr lang="es-MX" sz="2400" b="1" i="1" dirty="0"/>
              <a:t> </a:t>
            </a:r>
            <a:r>
              <a:rPr lang="es-MX" sz="2400" b="1" i="1" dirty="0" smtClean="0"/>
              <a:t>Esta escrito en prosa.</a:t>
            </a:r>
          </a:p>
          <a:p>
            <a:endParaRPr lang="es-MX" sz="1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872" y="2497442"/>
            <a:ext cx="3753241" cy="3211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879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5898" y="1557422"/>
            <a:ext cx="6241816" cy="187157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Entremés</a:t>
            </a:r>
            <a:r>
              <a:rPr lang="es-MX" sz="3100" b="1" dirty="0" smtClean="0"/>
              <a:t/>
            </a:r>
            <a:br>
              <a:rPr lang="es-MX" sz="3100" b="1" dirty="0" smtClean="0"/>
            </a:br>
            <a:r>
              <a:rPr lang="es-MX" sz="2700" b="1" i="1" dirty="0" smtClean="0"/>
              <a:t/>
            </a:r>
            <a:br>
              <a:rPr lang="es-MX" sz="2700" b="1" i="1" dirty="0" smtClean="0"/>
            </a:br>
            <a:r>
              <a:rPr lang="es-MX" sz="2700" b="1" i="1" dirty="0" smtClean="0"/>
              <a:t>“Representa algún episodio o conflicto de la vida de los seres humanos por medio del dialogo de los personajes”.</a:t>
            </a:r>
            <a:r>
              <a:rPr lang="es-MX" b="1" dirty="0"/>
              <a:t/>
            </a:r>
            <a:br>
              <a:rPr lang="es-MX" b="1" dirty="0"/>
            </a:br>
            <a:endParaRPr lang="es-MX" b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75898" y="3263707"/>
            <a:ext cx="6241816" cy="3453063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internas </a:t>
            </a:r>
          </a:p>
          <a:p>
            <a:pPr algn="l"/>
            <a:r>
              <a:rPr lang="es-MX" sz="24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</a:t>
            </a:r>
            <a:r>
              <a:rPr lang="es-MX" sz="2400" b="1" i="1" dirty="0" smtClean="0"/>
              <a:t>   Pertenece al genero dramático.</a:t>
            </a:r>
          </a:p>
          <a:p>
            <a:pPr algn="l"/>
            <a:endParaRPr lang="es-MX" sz="2400" b="1" i="1" dirty="0" smtClean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externas </a:t>
            </a:r>
          </a:p>
          <a:p>
            <a:pPr algn="l"/>
            <a:r>
              <a:rPr lang="es-MX" sz="2400" b="1" i="1" dirty="0" smtClean="0"/>
              <a:t> Esta escrito en prosa.</a:t>
            </a:r>
          </a:p>
          <a:p>
            <a:endParaRPr lang="es-MX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27" y="1561617"/>
            <a:ext cx="3503489" cy="40803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74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399" y="1216765"/>
            <a:ext cx="62418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9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Chiste</a:t>
            </a:r>
            <a:r>
              <a:rPr lang="es-MX" sz="4000" b="1" dirty="0" smtClean="0"/>
              <a:t/>
            </a:r>
            <a:br>
              <a:rPr lang="es-MX" sz="4000" b="1" dirty="0" smtClean="0"/>
            </a:br>
            <a:r>
              <a:rPr lang="es-MX" sz="2700" b="1" dirty="0" smtClean="0"/>
              <a:t/>
            </a:r>
            <a:br>
              <a:rPr lang="es-MX" sz="2700" b="1" dirty="0" smtClean="0"/>
            </a:br>
            <a:r>
              <a:rPr lang="es-MX" sz="2700" b="1" dirty="0" smtClean="0"/>
              <a:t>“</a:t>
            </a:r>
            <a:r>
              <a:rPr lang="es-MX" sz="2700" b="1" i="1" dirty="0" smtClean="0"/>
              <a:t>Pequeños relatos o dichos graciosos, cuya gracia radica en  la forma que son contadas”.</a:t>
            </a:r>
            <a:endParaRPr lang="es-MX" sz="2700" b="1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95400" y="3018773"/>
            <a:ext cx="6241816" cy="3308684"/>
          </a:xfrm>
        </p:spPr>
        <p:txBody>
          <a:bodyPr>
            <a:normAutofit/>
          </a:bodyPr>
          <a:lstStyle/>
          <a:p>
            <a:pPr algn="l"/>
            <a:r>
              <a:rPr lang="es-MX" sz="2400" b="1" dirty="0">
                <a:solidFill>
                  <a:srgbClr val="FF00FF"/>
                </a:solidFill>
              </a:rPr>
              <a:t>Características internas </a:t>
            </a:r>
            <a:endParaRPr lang="es-MX" sz="2400" b="1" dirty="0" smtClean="0">
              <a:solidFill>
                <a:srgbClr val="FF00FF"/>
              </a:solidFill>
            </a:endParaRPr>
          </a:p>
          <a:p>
            <a:pPr algn="l"/>
            <a:r>
              <a:rPr lang="es-MX" sz="2300" b="1" dirty="0" smtClean="0"/>
              <a:t> </a:t>
            </a:r>
            <a:r>
              <a:rPr lang="es-MX" sz="2300" b="1" i="1" dirty="0" smtClean="0"/>
              <a:t>Es de genero narrativo.</a:t>
            </a:r>
          </a:p>
          <a:p>
            <a:pPr algn="l"/>
            <a:endParaRPr lang="es-MX" sz="2300" b="1" i="1" dirty="0" smtClean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</a:t>
            </a:r>
            <a:r>
              <a:rPr lang="es-MX" sz="2400" b="1" dirty="0">
                <a:solidFill>
                  <a:srgbClr val="FF00FF"/>
                </a:solidFill>
              </a:rPr>
              <a:t>externas </a:t>
            </a:r>
          </a:p>
          <a:p>
            <a:pPr algn="l"/>
            <a:r>
              <a:rPr lang="es-MX" sz="2400" b="1" i="1" dirty="0"/>
              <a:t>  Ser escrito en </a:t>
            </a:r>
            <a:r>
              <a:rPr lang="es-MX" sz="2400" b="1" i="1" dirty="0" smtClean="0"/>
              <a:t>verso.</a:t>
            </a:r>
            <a:endParaRPr lang="es-MX" sz="2400" b="1" i="1" dirty="0"/>
          </a:p>
          <a:p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455" y="2325318"/>
            <a:ext cx="2858610" cy="2847126"/>
          </a:xfrm>
          <a:prstGeom prst="rect">
            <a:avLst/>
          </a:prstGeom>
          <a:ln>
            <a:solidFill>
              <a:srgbClr val="9999FF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330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114" y="1041400"/>
            <a:ext cx="62418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Refrán</a:t>
            </a:r>
            <a:r>
              <a:rPr lang="es-MX" sz="2000" b="1" i="1" dirty="0" smtClean="0"/>
              <a:t/>
            </a:r>
            <a:br>
              <a:rPr lang="es-MX" sz="2000" b="1" i="1" dirty="0" smtClean="0"/>
            </a:br>
            <a:r>
              <a:rPr lang="es-MX" sz="2700" b="1" i="1" dirty="0" smtClean="0"/>
              <a:t/>
            </a:r>
            <a:br>
              <a:rPr lang="es-MX" sz="2700" b="1" i="1" dirty="0" smtClean="0"/>
            </a:br>
            <a:r>
              <a:rPr lang="es-MX" sz="2700" b="1" i="1" dirty="0" smtClean="0"/>
              <a:t>“Es </a:t>
            </a:r>
            <a:r>
              <a:rPr lang="es-MX" sz="2700" b="1" i="1" dirty="0"/>
              <a:t>un dicho popular que tiene como fin dejar una moraleja en el </a:t>
            </a:r>
            <a:r>
              <a:rPr lang="es-MX" sz="2700" b="1" i="1" dirty="0" smtClean="0"/>
              <a:t>receptor”. </a:t>
            </a:r>
            <a:endParaRPr lang="es-MX" sz="2700" b="1" i="1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87114" y="3013242"/>
            <a:ext cx="6241816" cy="2803358"/>
          </a:xfrm>
        </p:spPr>
        <p:txBody>
          <a:bodyPr>
            <a:noAutofit/>
          </a:bodyPr>
          <a:lstStyle/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internas</a:t>
            </a:r>
          </a:p>
          <a:p>
            <a:pPr algn="l"/>
            <a:r>
              <a:rPr lang="es-MX" sz="2400" b="1" dirty="0" smtClean="0"/>
              <a:t></a:t>
            </a:r>
            <a:r>
              <a:rPr lang="es-MX" sz="2400" b="1" i="1" dirty="0" smtClean="0"/>
              <a:t>Es de genero lirico.</a:t>
            </a:r>
          </a:p>
          <a:p>
            <a:pPr algn="l"/>
            <a:endParaRPr lang="es-MX" sz="2400" b="1" i="1" dirty="0" smtClean="0"/>
          </a:p>
          <a:p>
            <a:pPr algn="l"/>
            <a:r>
              <a:rPr lang="es-MX" sz="2400" b="1" dirty="0" smtClean="0">
                <a:solidFill>
                  <a:srgbClr val="FF00FF"/>
                </a:solidFill>
              </a:rPr>
              <a:t>Características externas</a:t>
            </a:r>
            <a:endParaRPr lang="es-MX" sz="2400" b="1" dirty="0">
              <a:solidFill>
                <a:srgbClr val="FF00FF"/>
              </a:solidFill>
            </a:endParaRPr>
          </a:p>
          <a:p>
            <a:pPr algn="l"/>
            <a:r>
              <a:rPr lang="es-MX" sz="2400" b="1" dirty="0" smtClean="0"/>
              <a:t></a:t>
            </a:r>
            <a:r>
              <a:rPr lang="es-MX" sz="2400" b="1" i="1" dirty="0" smtClean="0"/>
              <a:t>Escrito en verso o prosa.</a:t>
            </a:r>
            <a:endParaRPr lang="es-MX" sz="2400" b="1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080" y="2837876"/>
            <a:ext cx="3537382" cy="2122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7031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Azul cáli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915</TotalTime>
  <Words>272</Words>
  <Application>Microsoft Office PowerPoint</Application>
  <PresentationFormat>Panorámica</PresentationFormat>
  <Paragraphs>87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Orgánico</vt:lpstr>
      <vt:lpstr>Colegio de Bachilleres del Estado de Tlaxcala Plantel 12 , Santa Cruz Tlaxcala.  Taller de Lectura y Redacción 2</vt:lpstr>
      <vt:lpstr>Textos Recreativos</vt:lpstr>
      <vt:lpstr>Características </vt:lpstr>
      <vt:lpstr>Clasificación </vt:lpstr>
      <vt:lpstr>   Cuento  “Relata un hecho ficticio, se crean personajes, situaciones, problemas y soluciones. Hay un narrador que presenta la historia”.</vt:lpstr>
      <vt:lpstr>Novela  “Narración mas extensa y compleja que el cuento, en la que aparece una trama complicada”. </vt:lpstr>
      <vt:lpstr>Entremés  “Representa algún episodio o conflicto de la vida de los seres humanos por medio del dialogo de los personajes”. </vt:lpstr>
      <vt:lpstr>Chiste  “Pequeños relatos o dichos graciosos, cuya gracia radica en  la forma que son contadas”.</vt:lpstr>
      <vt:lpstr>Refrán  “Es un dicho popular que tiene como fin dejar una moraleja en el receptor”. </vt:lpstr>
      <vt:lpstr>Canción  “Son sonidos articulados de la voz como la expresión de sentimientos, anhelos, recuerdos, vivencias, reflexiones, pensamientos, proyecciones es la unión de la poesía y la música”.</vt:lpstr>
      <vt:lpstr> Adivinanza    “Es un tipo de acertijo cuyo enunciado se formula en forma de rima”. </vt:lpstr>
      <vt:lpstr>Historieta   “Es un medio de expresión y difusión masiva que ajustan textos con elementos gráficos ya sean palabras u onomatopeyas, y tiene un carácter narrativo”. </vt:lpstr>
      <vt:lpstr>Bibliografías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de lectura y redacción 2</dc:title>
  <dc:creator>USUARIO</dc:creator>
  <cp:lastModifiedBy>USUARIO</cp:lastModifiedBy>
  <cp:revision>60</cp:revision>
  <dcterms:created xsi:type="dcterms:W3CDTF">2014-05-04T04:07:24Z</dcterms:created>
  <dcterms:modified xsi:type="dcterms:W3CDTF">2014-06-29T02:14:12Z</dcterms:modified>
</cp:coreProperties>
</file>